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6410f5b64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특히 클레이를 던지는 랜덤한 딜레이는 이런 로직으로 만들어지는데 게임을 시작했을때만 게임시간 출력이 ON되고 UDINT TO STRING 과 CONCAT을 통해 랜덤한 딜레이인 T#랜덤S가 만들어집니다.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이걸 아래쪽 TimeOF에 PT 입력값으로 전달하면 랜덤으로 구한 6초 이상의 시간이 지난 뒤 TimeOF가 출력을 내게되고 접시를 던지는 타이밍이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고정된 딜레이를 2초줘서 접시가 너무 자주 던져지지 않게 한번 더 예방장치를 걸어놨습니다.</a:t>
            </a:r>
            <a:endParaRPr/>
          </a:p>
        </p:txBody>
      </p:sp>
      <p:sp>
        <p:nvSpPr>
          <p:cNvPr id="372" name="Google Shape;372;g346410f5b64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6410f5b64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HMI</a:t>
            </a:r>
            <a:r>
              <a:rPr lang="ko-KR"/>
              <a:t>상에서 접시가 날아다니는 비트부품 스크립트는 이렇게 각 개체별로 작성했습니다. 여기선 //4번클레이 밑으로 생략했습니다.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중첩조건문 안에 있는 +2가 이동속도 역할을 하는데 원래 개체별로 이동속도를 다르게 표현하려고 했지만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1은 너무 느리고 3은 너무 빠르고 소수점으로 표현하기엔 숫자형 충돌경고메시지가 나오니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적당하게 2로 설정했을뿐… 원래 의도대로 각 개체별 이동속도를 다르게 하기 위해선 스크립트를 길게 쓸수밖에 없었습니다.</a:t>
            </a:r>
            <a:endParaRPr/>
          </a:p>
        </p:txBody>
      </p:sp>
      <p:sp>
        <p:nvSpPr>
          <p:cNvPr id="393" name="Google Shape;393;g346410f5b64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6410f5b64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점수를 체크하는 방법은 각 개체별로 명중이 인정되는 시간을 TP펑션으로 설정해놨는데 그때 명중 A접점이 ON되고 이때 사격을 하면 명중 판정이 되어 득점 A접점이 ON됩니다.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득점 접점이 붙으면 CounTUp 펑션을 통해 CV가 오르고 점수를 HMI점수판에 연동했습니다.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여기서 CTU_UINT를 썼는데 Word 단위에 적합하고 값이 마이너스로 갈 일도 없으며 용량도 줄일 수 있거 같아서 사용한겁니다.</a:t>
            </a:r>
            <a:endParaRPr/>
          </a:p>
        </p:txBody>
      </p:sp>
      <p:sp>
        <p:nvSpPr>
          <p:cNvPr id="414" name="Google Shape;414;g346410f5b64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6410f5b64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탄약의 구현은 더욱 간단한데 사격할때 총알이 있으면 총격파티클이 ON되니까</a:t>
            </a:r>
            <a:br>
              <a:rPr lang="ko-KR"/>
            </a:br>
            <a:r>
              <a:rPr lang="ko-KR"/>
              <a:t>총격파티클이 ON될때마다 총알이 CounTDown되도록하여 CV가 0이되면 총알카운트 출력이 ON되어 사격로직에서 총알카운트 B접점은 OpenCircuit이 되므로 총이 더이상 발사되거나 총알이 닳지 않게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위에있는 총구방향-오른쪽은 기존에 왼쪽사격도 만들려고 했기에 캐릭터가 좌우를 바라보도록 만드는 장치인데 더미로 남아있는것입니다. 총알이 없어도 일단 조준은 할테니까 총알카운트 B접점이 없는 곳에 따로 빼놨습니다.</a:t>
            </a:r>
            <a:endParaRPr/>
          </a:p>
        </p:txBody>
      </p:sp>
      <p:sp>
        <p:nvSpPr>
          <p:cNvPr id="443" name="Google Shape;443;g346410f5b64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6410f5b64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PLC</a:t>
            </a:r>
            <a:r>
              <a:rPr lang="ko-KR"/>
              <a:t>와 HMI는 이렇게 메모리주소 할당을 정해놨습니다. 원래 협업을 위해서 적어놓은 표였는데 혼자 일할때도 꽤 유익하여서 다른 프로젝트를 할때도 이렇게 표로 무슨 기능을 할지 메모리할당주소를 적어놓으면 좋을거 같습니다. 그리고 저 하얀 선들이 전부 클레이0부터 9까지의 직선경로 비트부품입니다.</a:t>
            </a:r>
            <a:endParaRPr/>
          </a:p>
        </p:txBody>
      </p:sp>
      <p:sp>
        <p:nvSpPr>
          <p:cNvPr id="468" name="Google Shape;468;g346410f5b64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6410f5b64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여기부터는 계획해둔게 아니라 남는 시간동안 틈틈이 추가해본 작업물입니다. 그냥 시간제한없이 점수를 얻을 수 있으면 실력에 대한 측도보단 더 오래 진득하게 게임한 사람이 점수를 높게 얻게 되니 제한시간안에 얻는 점수를 표현하기 위해 게임시작버튼과 남은 시간을 구현해보았습니다.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시간은 카운트 다운되고 WORD형태인 INT류로 가져와야하는데 T#40s는 TIME타입이라 TIME_DE펑션으로 SECOND단위만 가져와서 SUB로 39부터 빼서 카운트다운이 되는 문자열형태의 시간변수를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46410f5b64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6410f5b64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수업 중에 안 배운건데 로깅이라는 기능을 통해 HMI내부적으로 디바이스의 값을 저장하여 게임 점수를 기록하여 시간별 득점과 실력의 상승과 하락을 보여주는 그래프로도 표현해봤습니다.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시작조건이 QX0.1.22의 하강에지로 되어있는데 이건 ‘게임중’을 나타내는 비트값이 1에서 게임이 끝날때 0으로 바뀔 때 값을 저장하겠다는 뜻입니다.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그리고, 로깅을 사용하는 방법을 설명하자면 스크립트랑 비슷하게 공통 메뉴에서 로깅을 누르시면 등록할 디바이스주소를 설정할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그걸 로깅보기나 로깅트렌드그래프에 설정하면 됩니다.</a:t>
            </a:r>
            <a:endParaRPr/>
          </a:p>
        </p:txBody>
      </p:sp>
      <p:sp>
        <p:nvSpPr>
          <p:cNvPr id="518" name="Google Shape;518;g346410f5b64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자체평가의견으로 “나는 왜이렇게 PLC를 잘할까?”하고 긍정적인 의견을 남기면 제 자신의 성장에 방해가 될거 같아서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부정적이고 아쉬운 점만 골라서 적었습니다.</a:t>
            </a:r>
            <a:endParaRPr/>
          </a:p>
        </p:txBody>
      </p:sp>
      <p:sp>
        <p:nvSpPr>
          <p:cNvPr id="540" name="Google Shape;54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원래 예정된 일정표는 26일까지 꽉 채워서 개발하고 남은 3일동안 검토를 하려고 했는데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갑자기 feel 받고 개발이 잘되는 개발신이 강림하여서 이틀만에 완성해버렸습니다.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그 뒤로 남은 시간에는 포트폴리오를 작성하고, 취업준비하는데 썼습니다.</a:t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6410f5b64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46410f5b64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6410f5b6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TOD TO ANY</a:t>
            </a:r>
            <a:r>
              <a:rPr lang="ko-KR"/>
              <a:t>로 RTC_TOD의 값을 UDINT로 변환했습니다. 솔직히 USINT로 변환하면 크기가 더 작아서 메모리나 용량을 더 아낄수 있을텐데 안되더라구요.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처음부터 제대로 설계했으면 USINT로 되지 않을까 생각 되는데 일단 구현은 되었으니 수정하지 않고 사용하고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그리고, UDINT로 바꾼 ms단위의 RTC TOD를 modulo로 10단위로 나눈 나머지값을 구했습니다.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그러면 ms단위로 바뀌는 RTC TOD를 통해 0에서 9까지의 숫자가 출력되는데 틱단위가 1ms보다 느려서 랜덤한 상수가 출력되었습니다.</a:t>
            </a:r>
            <a:endParaRPr/>
          </a:p>
        </p:txBody>
      </p:sp>
      <p:sp>
        <p:nvSpPr>
          <p:cNvPr id="311" name="Google Shape;311;g346410f5b6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6410f5b64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</a:t>
            </a:r>
            <a:r>
              <a:rPr lang="ko-KR"/>
              <a:t>에서 9까지 출력되는 상수로 0에서 9까지 클레이를 선택하는 로직을 설계했고</a:t>
            </a:r>
            <a:endParaRPr/>
          </a:p>
        </p:txBody>
      </p:sp>
      <p:sp>
        <p:nvSpPr>
          <p:cNvPr id="332" name="Google Shape;332;g346410f5b64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6410f5b64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로직에서 선택받은 클레이는 랜덤한 딜레이에 맞춰 던져지는 기능을 설계했습니다. 이렇게 클레이는 완벽한 랜덤적으로 던져집니다.</a:t>
            </a:r>
            <a:endParaRPr/>
          </a:p>
        </p:txBody>
      </p:sp>
      <p:sp>
        <p:nvSpPr>
          <p:cNvPr id="352" name="Google Shape;352;g346410f5b64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3" name="Google Shape;83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5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ctrTitle"/>
          </p:nvPr>
        </p:nvSpPr>
        <p:spPr>
          <a:xfrm>
            <a:off x="1524000" y="22352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8000"/>
              <a:buFont typeface="Arial"/>
              <a:buNone/>
              <a:defRPr sz="8000">
                <a:solidFill>
                  <a:srgbClr val="2F559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ctrTitle"/>
          </p:nvPr>
        </p:nvSpPr>
        <p:spPr>
          <a:xfrm>
            <a:off x="1524000" y="22352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8000"/>
              <a:buFont typeface="Arial"/>
              <a:buNone/>
              <a:defRPr sz="8000">
                <a:solidFill>
                  <a:srgbClr val="2F559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251788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/>
          <p:nvPr>
            <p:ph idx="2" type="pic"/>
          </p:nvPr>
        </p:nvSpPr>
        <p:spPr>
          <a:xfrm>
            <a:off x="838200" y="1930400"/>
            <a:ext cx="10515600" cy="442595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4652" y="646689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9384148" y="6474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251788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838200" y="13255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2AEF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그래픽, 그래픽 디자인, 폰트, 스크린샷이(가) 표시된 사진&#10;&#10;자동 생성된 설명"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63752" y="126744"/>
            <a:ext cx="1557011" cy="33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>
            <p:ph idx="10" type="dt"/>
          </p:nvPr>
        </p:nvSpPr>
        <p:spPr>
          <a:xfrm>
            <a:off x="238991" y="647001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9209809" y="646106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 cap="flat" cmpd="sng" w="12700">
            <a:solidFill>
              <a:srgbClr val="00F20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0" y="64797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9448800" y="6479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6415344"/>
            <a:ext cx="12192000" cy="45719"/>
          </a:xfrm>
          <a:prstGeom prst="rect">
            <a:avLst/>
          </a:prstGeom>
          <a:solidFill>
            <a:srgbClr val="00F209"/>
          </a:solidFill>
          <a:ln cap="flat" cmpd="sng" w="12700">
            <a:solidFill>
              <a:srgbClr val="00F20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https://choiyeong.tistory.com/" TargetMode="External"/><Relationship Id="rId10" Type="http://schemas.openxmlformats.org/officeDocument/2006/relationships/image" Target="../media/image3.png"/><Relationship Id="rId13" Type="http://schemas.openxmlformats.org/officeDocument/2006/relationships/hyperlink" Target="https://www.youtube.com/watch?v=cFVF2-EeiwI" TargetMode="External"/><Relationship Id="rId12" Type="http://schemas.openxmlformats.org/officeDocument/2006/relationships/hyperlink" Target="https://github.com/choi-yeong/TrapShooti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5.png"/><Relationship Id="rId1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gif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50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47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gif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51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58.png"/><Relationship Id="rId9" Type="http://schemas.openxmlformats.org/officeDocument/2006/relationships/image" Target="../media/image1.png"/><Relationship Id="rId5" Type="http://schemas.openxmlformats.org/officeDocument/2006/relationships/image" Target="../media/image55.png"/><Relationship Id="rId6" Type="http://schemas.openxmlformats.org/officeDocument/2006/relationships/image" Target="../media/image22.png"/><Relationship Id="rId7" Type="http://schemas.openxmlformats.org/officeDocument/2006/relationships/image" Target="../media/image56.png"/><Relationship Id="rId8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32.png"/><Relationship Id="rId7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27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14" Type="http://schemas.openxmlformats.org/officeDocument/2006/relationships/image" Target="../media/image1.png"/><Relationship Id="rId5" Type="http://schemas.openxmlformats.org/officeDocument/2006/relationships/image" Target="../media/image52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youtu.be/cFVF2-EeiwI" TargetMode="External"/><Relationship Id="rId10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hyperlink" Target="http://www.youtube.com/watch?v=cFVF2-EeiwI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49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44.png"/><Relationship Id="rId5" Type="http://schemas.openxmlformats.org/officeDocument/2006/relationships/image" Target="../media/image22.png"/><Relationship Id="rId6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0" l="0" r="48349" t="37985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20"/>
          <p:cNvGrpSpPr/>
          <p:nvPr/>
        </p:nvGrpSpPr>
        <p:grpSpPr>
          <a:xfrm>
            <a:off x="4367809" y="1370504"/>
            <a:ext cx="7115764" cy="1670734"/>
            <a:chOff x="6747213" y="1370504"/>
            <a:chExt cx="4736400" cy="1670734"/>
          </a:xfrm>
        </p:grpSpPr>
        <p:sp>
          <p:nvSpPr>
            <p:cNvPr id="130" name="Google Shape;130;p20"/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포스코 미래창조아카데미X코딩온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20"/>
            <p:cNvSpPr txBox="1"/>
            <p:nvPr/>
          </p:nvSpPr>
          <p:spPr>
            <a:xfrm>
              <a:off x="6747213" y="1809738"/>
              <a:ext cx="4736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rgbClr val="3F3F3F"/>
                  </a:solidFill>
                </a:rPr>
                <a:t>PLC와 HMI로 구현한 TrapShooting 게임</a:t>
              </a:r>
              <a:endParaRPr b="1" sz="4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20"/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1" sz="16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3" name="Google Shape;133;p20"/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descr="EMB0000378c3f3d" id="134" name="Google Shape;134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Google Shape;13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60030" y="3915155"/>
            <a:ext cx="7469973" cy="368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8">
            <a:alphaModFix/>
          </a:blip>
          <a:srcRect b="17378" l="21662" r="0" t="1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0"/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139" name="Google Shape;139;p20"/>
            <p:cNvSpPr/>
            <p:nvPr/>
          </p:nvSpPr>
          <p:spPr>
            <a:xfrm>
              <a:off x="251139" y="1723399"/>
              <a:ext cx="1047217" cy="1047469"/>
            </a:xfrm>
            <a:custGeom>
              <a:rect b="b" l="l" r="r" t="t"/>
              <a:pathLst>
                <a:path extrusionOk="0" h="1047469" w="1047217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575650" y="2048162"/>
              <a:ext cx="397819" cy="397819"/>
            </a:xfrm>
            <a:custGeom>
              <a:rect b="b" l="l" r="r" t="t"/>
              <a:pathLst>
                <a:path extrusionOk="0" h="397819" w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" name="Google Shape;141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8896" y="5508981"/>
            <a:ext cx="335776" cy="3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9990" y="5818556"/>
            <a:ext cx="321625" cy="3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6240650" y="3044250"/>
            <a:ext cx="4431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제작자 : 최영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https://choiyeong.tistory.com/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7163775" y="3946325"/>
            <a:ext cx="4105200" cy="19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0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해당작품 깃허브로 이동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0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3"/>
              </a:rPr>
              <a:t>해당작품 유튜브로 이동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29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78" name="Google Shape;378;p29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29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80" name="Google Shape;380;p29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1" name="Google Shape;381;p29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9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chemeClr val="lt1">
              <a:alpha val="84710"/>
            </a:schemeClr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접시비행 설계 (던져지는 타이밍)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29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9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387" name="Google Shape;387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9" name="Google Shape;389;p29" title="접시던지는타이밍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100" y="2053375"/>
            <a:ext cx="10339402" cy="39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 title="총알 - Clipchamp로 제작.gif"/>
          <p:cNvPicPr preferRelativeResize="0"/>
          <p:nvPr/>
        </p:nvPicPr>
        <p:blipFill rotWithShape="1">
          <a:blip r:embed="rId10">
            <a:alphaModFix/>
          </a:blip>
          <a:srcRect b="0" l="2093" r="3191" t="5401"/>
          <a:stretch/>
        </p:blipFill>
        <p:spPr>
          <a:xfrm>
            <a:off x="8039850" y="4292413"/>
            <a:ext cx="2886950" cy="2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0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30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99" name="Google Shape;399;p30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30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01" name="Google Shape;401;p30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2" name="Google Shape;402;p30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0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chemeClr val="lt1">
              <a:alpha val="84710"/>
            </a:schemeClr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접시비행 설계 - HMI </a:t>
            </a:r>
            <a:r>
              <a:rPr lang="ko-KR" sz="1800">
                <a:solidFill>
                  <a:schemeClr val="dk1"/>
                </a:solidFill>
              </a:rPr>
              <a:t>스크립트</a:t>
            </a:r>
            <a:r>
              <a:rPr lang="ko-KR" sz="1800">
                <a:solidFill>
                  <a:schemeClr val="dk1"/>
                </a:solidFill>
              </a:rPr>
              <a:t>  (</a:t>
            </a:r>
            <a:r>
              <a:rPr lang="ko-KR" sz="1800">
                <a:solidFill>
                  <a:schemeClr val="dk1"/>
                </a:solidFill>
              </a:rPr>
              <a:t>비트부품의 이동</a:t>
            </a:r>
            <a:r>
              <a:rPr lang="ko-KR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0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0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408" name="Google Shape;408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30"/>
          <p:cNvSpPr txBox="1"/>
          <p:nvPr/>
        </p:nvSpPr>
        <p:spPr>
          <a:xfrm>
            <a:off x="488600" y="2116825"/>
            <a:ext cx="5554500" cy="4512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// 클레이가 날아가는 애니메이션을 표현할 스크립트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//0번 클레이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if(@[X:0:QX0.1.10] == 1)  //각 클레이의 번호가 켜져있을 때 동작한다.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//클레이 번호가 켜지면 우선 클레이 램프가 켜져서 시각적으로 표현되어야한다.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if(@[W:0:MW0] &lt; 100)  // 클레이의 위치를 표현한다. 클레이의 위치가 0에서 100으로 이동한다.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	@[W:0:MW0] = @[W:0:MW0]+2;  //더하는 숫자는 이동속도를 뜻한다.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else if(@[X:0:QX0.1.10] == 0) //클레이 번호가 꺼져있을때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@[W:0:HW00000] = 0;  // 클레이의 위치를 0으로 초기화 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//1번 클레이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if(@[X:0:QX0.1.11] == 1)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if(@[W:0:MW1] &lt; 100)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	@[W:0:MW1] = @[W:0:MW1]+2;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}	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else if(@[X:0:QX0.1.11] == 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@[W:0:MW1] = 0;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1" name="Google Shape;411;p30"/>
          <p:cNvSpPr txBox="1"/>
          <p:nvPr/>
        </p:nvSpPr>
        <p:spPr>
          <a:xfrm>
            <a:off x="6152850" y="2146600"/>
            <a:ext cx="4514400" cy="4430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/2번 클레이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if(@[X:0:QX0.1.12] == 1)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if(@[W:0:MW2] &lt; 100)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	@[W:0:MW2] = @[W:0:MW2]+2;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else if(@[X:0:QX0.1.12] == 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@[W:0:MW2] = 0;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//3번 클레이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if(@[X:0:QX0.1.13] == 1)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if(@[W:0:MW3] &lt; 100)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	@[W:0:MW3] = @[W:0:MW3]+2;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		}	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else if(@[X:0:QX0.1.13] == 0)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{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@[W:0:MW3] = 0;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//4번 클레이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1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1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p31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20" name="Google Shape;420;p31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31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22" name="Google Shape;422;p31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3" name="Google Shape;423;p31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1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chemeClr val="lt1">
              <a:alpha val="84710"/>
            </a:schemeClr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점수</a:t>
            </a:r>
            <a:r>
              <a:rPr lang="ko-KR" sz="1800">
                <a:solidFill>
                  <a:schemeClr val="dk1"/>
                </a:solidFill>
              </a:rPr>
              <a:t> </a:t>
            </a:r>
            <a:r>
              <a:rPr lang="ko-KR" sz="1800">
                <a:solidFill>
                  <a:schemeClr val="dk1"/>
                </a:solidFill>
              </a:rPr>
              <a:t>체크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31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429" name="Google Shape;429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3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1" name="Google Shape;431;p31" title="명중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825" y="2047100"/>
            <a:ext cx="11155230" cy="382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98675" y="2534702"/>
            <a:ext cx="9783897" cy="24955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7080000" dist="47625">
              <a:srgbClr val="000000">
                <a:alpha val="78000"/>
              </a:srgbClr>
            </a:outerShdw>
          </a:effectLst>
        </p:spPr>
      </p:pic>
      <p:pic>
        <p:nvPicPr>
          <p:cNvPr id="433" name="Google Shape;433;p31" title="점수판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24088" y="3648275"/>
            <a:ext cx="3362325" cy="24955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73000"/>
              </a:srgbClr>
            </a:outerShdw>
          </a:effectLst>
        </p:spPr>
      </p:pic>
      <p:sp>
        <p:nvSpPr>
          <p:cNvPr id="434" name="Google Shape;434;p31"/>
          <p:cNvSpPr/>
          <p:nvPr/>
        </p:nvSpPr>
        <p:spPr>
          <a:xfrm>
            <a:off x="10927875" y="1909725"/>
            <a:ext cx="548100" cy="57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5547900" y="4609850"/>
            <a:ext cx="548100" cy="57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11074300" y="4553300"/>
            <a:ext cx="548100" cy="5724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3138400" y="4230650"/>
            <a:ext cx="548100" cy="5724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31"/>
          <p:cNvCxnSpPr>
            <a:stCxn id="434" idx="3"/>
            <a:endCxn id="435" idx="6"/>
          </p:cNvCxnSpPr>
          <p:nvPr/>
        </p:nvCxnSpPr>
        <p:spPr>
          <a:xfrm flipH="1">
            <a:off x="6095942" y="2398299"/>
            <a:ext cx="4912200" cy="249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1"/>
          <p:cNvSpPr/>
          <p:nvPr/>
        </p:nvSpPr>
        <p:spPr>
          <a:xfrm>
            <a:off x="3716600" y="4121624"/>
            <a:ext cx="7406175" cy="553250"/>
          </a:xfrm>
          <a:custGeom>
            <a:rect b="b" l="l" r="r" t="t"/>
            <a:pathLst>
              <a:path extrusionOk="0" h="22130" w="296247">
                <a:moveTo>
                  <a:pt x="296247" y="22130"/>
                </a:moveTo>
                <a:cubicBezTo>
                  <a:pt x="264820" y="18476"/>
                  <a:pt x="157057" y="1827"/>
                  <a:pt x="107682" y="203"/>
                </a:cubicBezTo>
                <a:cubicBezTo>
                  <a:pt x="58308" y="-1421"/>
                  <a:pt x="17947" y="10355"/>
                  <a:pt x="0" y="12385"/>
                </a:cubicBezTo>
              </a:path>
            </a:pathLst>
          </a:cu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440" name="Google Shape;440;p31" title="시간 - Clipchamp로 제작.gif"/>
          <p:cNvPicPr preferRelativeResize="0"/>
          <p:nvPr/>
        </p:nvPicPr>
        <p:blipFill rotWithShape="1">
          <a:blip r:embed="rId12">
            <a:alphaModFix/>
          </a:blip>
          <a:srcRect b="20691" l="56144" r="3135" t="8205"/>
          <a:stretch/>
        </p:blipFill>
        <p:spPr>
          <a:xfrm>
            <a:off x="7084825" y="4695450"/>
            <a:ext cx="1502022" cy="1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2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32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49" name="Google Shape;449;p32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0" name="Google Shape;450;p32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51" name="Google Shape;451;p32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2" name="Google Shape;452;p32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2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chemeClr val="lt1">
              <a:alpha val="84710"/>
            </a:schemeClr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탄약 구현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32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32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458" name="Google Shape;458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0" name="Google Shape;46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500" y="1990300"/>
            <a:ext cx="8638755" cy="43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05450" y="2013113"/>
            <a:ext cx="7153301" cy="1961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7080000" dist="47625">
              <a:srgbClr val="000000">
                <a:alpha val="78000"/>
              </a:srgbClr>
            </a:outerShdw>
          </a:effectLst>
        </p:spPr>
      </p:pic>
      <p:sp>
        <p:nvSpPr>
          <p:cNvPr id="462" name="Google Shape;462;p32"/>
          <p:cNvSpPr/>
          <p:nvPr/>
        </p:nvSpPr>
        <p:spPr>
          <a:xfrm>
            <a:off x="3424250" y="2360425"/>
            <a:ext cx="548100" cy="57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6207800" y="2360425"/>
            <a:ext cx="548100" cy="572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32"/>
          <p:cNvCxnSpPr>
            <a:stCxn id="462" idx="6"/>
            <a:endCxn id="463" idx="2"/>
          </p:cNvCxnSpPr>
          <p:nvPr/>
        </p:nvCxnSpPr>
        <p:spPr>
          <a:xfrm>
            <a:off x="3972350" y="2646625"/>
            <a:ext cx="2235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5" name="Google Shape;465;p32" title="총알 - Clipchamp로 제작.gif"/>
          <p:cNvPicPr preferRelativeResize="0"/>
          <p:nvPr/>
        </p:nvPicPr>
        <p:blipFill rotWithShape="1">
          <a:blip r:embed="rId11">
            <a:alphaModFix/>
          </a:blip>
          <a:srcRect b="0" l="2046" r="73175" t="70780"/>
          <a:stretch/>
        </p:blipFill>
        <p:spPr>
          <a:xfrm>
            <a:off x="6207948" y="4695450"/>
            <a:ext cx="1842193" cy="16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3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3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" name="Google Shape;473;p33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474" name="Google Shape;474;p33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5" name="Google Shape;475;p33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476" name="Google Shape;476;p3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7" name="Google Shape;477;p33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3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3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chemeClr val="lt1">
              <a:alpha val="84710"/>
            </a:schemeClr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PLC와 HMI 연동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33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33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483" name="Google Shape;483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5" name="Google Shape;48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688" y="1917213"/>
            <a:ext cx="6162675" cy="4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41222" y="1990300"/>
            <a:ext cx="2533957" cy="4581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33"/>
          <p:cNvCxnSpPr/>
          <p:nvPr/>
        </p:nvCxnSpPr>
        <p:spPr>
          <a:xfrm flipH="1">
            <a:off x="1974800" y="3822175"/>
            <a:ext cx="5250000" cy="224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33"/>
          <p:cNvCxnSpPr/>
          <p:nvPr/>
        </p:nvCxnSpPr>
        <p:spPr>
          <a:xfrm flipH="1">
            <a:off x="4934875" y="2628425"/>
            <a:ext cx="2229000" cy="1035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33"/>
          <p:cNvCxnSpPr/>
          <p:nvPr/>
        </p:nvCxnSpPr>
        <p:spPr>
          <a:xfrm rot="10800000">
            <a:off x="975900" y="5795575"/>
            <a:ext cx="6175800" cy="36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33"/>
          <p:cNvCxnSpPr/>
          <p:nvPr/>
        </p:nvCxnSpPr>
        <p:spPr>
          <a:xfrm rot="10800000">
            <a:off x="1183025" y="5856350"/>
            <a:ext cx="5956500" cy="43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33"/>
          <p:cNvCxnSpPr/>
          <p:nvPr/>
        </p:nvCxnSpPr>
        <p:spPr>
          <a:xfrm flipH="1">
            <a:off x="3594900" y="3298400"/>
            <a:ext cx="3556800" cy="165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33"/>
          <p:cNvCxnSpPr/>
          <p:nvPr/>
        </p:nvCxnSpPr>
        <p:spPr>
          <a:xfrm rot="10800000">
            <a:off x="2681225" y="2713575"/>
            <a:ext cx="4458300" cy="324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33"/>
          <p:cNvCxnSpPr/>
          <p:nvPr/>
        </p:nvCxnSpPr>
        <p:spPr>
          <a:xfrm rot="10800000">
            <a:off x="5714350" y="2835525"/>
            <a:ext cx="1413000" cy="127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33"/>
          <p:cNvCxnSpPr/>
          <p:nvPr/>
        </p:nvCxnSpPr>
        <p:spPr>
          <a:xfrm flipH="1">
            <a:off x="3643450" y="2299525"/>
            <a:ext cx="3483900" cy="95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4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34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03" name="Google Shape;503;p34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3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05" name="Google Shape;505;p3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6" name="Google Shape;506;p34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4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4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게임시간</a:t>
            </a:r>
            <a:r>
              <a:rPr lang="ko-KR" sz="1800">
                <a:solidFill>
                  <a:schemeClr val="dk1"/>
                </a:solidFill>
              </a:rPr>
              <a:t> (</a:t>
            </a:r>
            <a:r>
              <a:rPr lang="ko-KR" sz="1800">
                <a:solidFill>
                  <a:schemeClr val="dk1"/>
                </a:solidFill>
              </a:rPr>
              <a:t>게임경과시간 측정과 점수인정시간</a:t>
            </a:r>
            <a:r>
              <a:rPr lang="ko-KR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34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1" name="Google Shape;511;p34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512" name="Google Shape;512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Google Shape;51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500" y="2046275"/>
            <a:ext cx="11330449" cy="409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4" title="격발 - Clipchamp로 제작.gif"/>
          <p:cNvPicPr preferRelativeResize="0"/>
          <p:nvPr/>
        </p:nvPicPr>
        <p:blipFill rotWithShape="1">
          <a:blip r:embed="rId10">
            <a:alphaModFix/>
          </a:blip>
          <a:srcRect b="31036" l="0" r="0" t="29810"/>
          <a:stretch/>
        </p:blipFill>
        <p:spPr>
          <a:xfrm>
            <a:off x="8295388" y="4944250"/>
            <a:ext cx="3048000" cy="8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5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5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35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524" name="Google Shape;524;p35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35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26" name="Google Shape;526;p35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7" name="Google Shape;527;p35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5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5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점수기록 - HMI</a:t>
            </a:r>
            <a:r>
              <a:rPr lang="ko-KR" sz="1800">
                <a:solidFill>
                  <a:schemeClr val="dk1"/>
                </a:solidFill>
              </a:rPr>
              <a:t>   (</a:t>
            </a:r>
            <a:r>
              <a:rPr lang="ko-KR" sz="1800">
                <a:solidFill>
                  <a:schemeClr val="dk1"/>
                </a:solidFill>
              </a:rPr>
              <a:t>로깅</a:t>
            </a:r>
            <a:r>
              <a:rPr lang="ko-KR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35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35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533" name="Google Shape;533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5" name="Google Shape;53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500" y="2892525"/>
            <a:ext cx="4748800" cy="35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2500" y="2005951"/>
            <a:ext cx="11366998" cy="79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5" title="제목 없는 동영상 - Clipchamp로 제작.g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30700" y="2909625"/>
            <a:ext cx="4748800" cy="35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6"/>
          <p:cNvPicPr preferRelativeResize="0"/>
          <p:nvPr/>
        </p:nvPicPr>
        <p:blipFill rotWithShape="1">
          <a:blip r:embed="rId4">
            <a:alphaModFix/>
          </a:blip>
          <a:srcRect b="22185" l="1" r="2095" t="0"/>
          <a:stretch/>
        </p:blipFill>
        <p:spPr>
          <a:xfrm rot="-5400000">
            <a:off x="10645617" y="3135340"/>
            <a:ext cx="2550875" cy="54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6"/>
          <p:cNvPicPr preferRelativeResize="0"/>
          <p:nvPr/>
        </p:nvPicPr>
        <p:blipFill rotWithShape="1">
          <a:blip r:embed="rId5">
            <a:alphaModFix/>
          </a:blip>
          <a:srcRect b="0" l="0" r="51762" t="5760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6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36"/>
          <p:cNvGrpSpPr/>
          <p:nvPr/>
        </p:nvGrpSpPr>
        <p:grpSpPr>
          <a:xfrm>
            <a:off x="376102" y="333243"/>
            <a:ext cx="5948498" cy="831300"/>
            <a:chOff x="376102" y="333243"/>
            <a:chExt cx="5948498" cy="831300"/>
          </a:xfrm>
        </p:grpSpPr>
        <p:sp>
          <p:nvSpPr>
            <p:cNvPr id="547" name="Google Shape;547;p3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8" name="Google Shape;548;p36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/>
            </a:p>
          </p:txBody>
        </p:sp>
        <p:sp>
          <p:nvSpPr>
            <p:cNvPr id="549" name="Google Shape;549;p3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0" name="Google Shape;550;p36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0" y="1383500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" name="Google Shape;553;p36"/>
          <p:cNvGrpSpPr/>
          <p:nvPr/>
        </p:nvGrpSpPr>
        <p:grpSpPr>
          <a:xfrm>
            <a:off x="286094" y="1554608"/>
            <a:ext cx="5509840" cy="969713"/>
            <a:chOff x="541891" y="2408110"/>
            <a:chExt cx="5363941" cy="1748490"/>
          </a:xfrm>
        </p:grpSpPr>
        <p:sp>
          <p:nvSpPr>
            <p:cNvPr id="554" name="Google Shape;554;p36"/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6"/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6"/>
            <p:cNvSpPr txBox="1"/>
            <p:nvPr/>
          </p:nvSpPr>
          <p:spPr>
            <a:xfrm>
              <a:off x="697876" y="2660821"/>
              <a:ext cx="5052000" cy="12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시간이 나면 오른쪽 사격 말고 왼쪽 사격도 구현해보고 싶다.</a:t>
              </a:r>
              <a:endParaRPr sz="1800">
                <a:solidFill>
                  <a:srgbClr val="3A3838"/>
                </a:solidFill>
              </a:endParaRPr>
            </a:p>
          </p:txBody>
        </p:sp>
      </p:grpSp>
      <p:grpSp>
        <p:nvGrpSpPr>
          <p:cNvPr id="557" name="Google Shape;557;p36"/>
          <p:cNvGrpSpPr/>
          <p:nvPr/>
        </p:nvGrpSpPr>
        <p:grpSpPr>
          <a:xfrm>
            <a:off x="6250331" y="1554567"/>
            <a:ext cx="5509901" cy="969663"/>
            <a:chOff x="6396215" y="2408110"/>
            <a:chExt cx="5364000" cy="1748400"/>
          </a:xfrm>
        </p:grpSpPr>
        <p:sp>
          <p:nvSpPr>
            <p:cNvPr id="558" name="Google Shape;558;p36"/>
            <p:cNvSpPr/>
            <p:nvPr/>
          </p:nvSpPr>
          <p:spPr>
            <a:xfrm>
              <a:off x="6396215" y="2408110"/>
              <a:ext cx="5364000" cy="17484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6"/>
            <p:cNvSpPr/>
            <p:nvPr/>
          </p:nvSpPr>
          <p:spPr>
            <a:xfrm rot="5400000">
              <a:off x="9031206" y="235065"/>
              <a:ext cx="93900" cy="44400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6"/>
            <p:cNvSpPr txBox="1"/>
            <p:nvPr/>
          </p:nvSpPr>
          <p:spPr>
            <a:xfrm>
              <a:off x="6580423" y="2686246"/>
              <a:ext cx="4995600" cy="12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중력에 영향을 받는 표현을 위해</a:t>
              </a:r>
              <a:endParaRPr sz="1800">
                <a:solidFill>
                  <a:srgbClr val="3A3838"/>
                </a:solidFill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접시가 포물선으로 이동하는걸 구현해보고 싶다.</a:t>
              </a:r>
              <a:endParaRPr sz="1800">
                <a:solidFill>
                  <a:srgbClr val="3A3838"/>
                </a:solidFill>
              </a:endParaRPr>
            </a:p>
          </p:txBody>
        </p:sp>
      </p:grpSp>
      <p:pic>
        <p:nvPicPr>
          <p:cNvPr id="561" name="Google Shape;56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0">
            <a:off x="378147" y="4327165"/>
            <a:ext cx="138413" cy="1384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36"/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descr="EMB0000378c3f3d" id="563" name="Google Shape;563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5" name="Google Shape;565;p36"/>
          <p:cNvGrpSpPr/>
          <p:nvPr/>
        </p:nvGrpSpPr>
        <p:grpSpPr>
          <a:xfrm>
            <a:off x="6250331" y="2678670"/>
            <a:ext cx="5509901" cy="969663"/>
            <a:chOff x="541891" y="2408110"/>
            <a:chExt cx="5364000" cy="1748400"/>
          </a:xfrm>
        </p:grpSpPr>
        <p:sp>
          <p:nvSpPr>
            <p:cNvPr id="566" name="Google Shape;566;p36"/>
            <p:cNvSpPr/>
            <p:nvPr/>
          </p:nvSpPr>
          <p:spPr>
            <a:xfrm>
              <a:off x="541891" y="2408110"/>
              <a:ext cx="5364000" cy="17484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6"/>
            <p:cNvSpPr/>
            <p:nvPr/>
          </p:nvSpPr>
          <p:spPr>
            <a:xfrm rot="5400000">
              <a:off x="3176882" y="235065"/>
              <a:ext cx="93900" cy="44400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6"/>
            <p:cNvSpPr txBox="1"/>
            <p:nvPr/>
          </p:nvSpPr>
          <p:spPr>
            <a:xfrm>
              <a:off x="697876" y="2660821"/>
              <a:ext cx="5052000" cy="12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지금보니 스마트팩토리 교육과정인데 자동화나 스마트함이 안 보이는 프로젝트 주제라서 아쉽다.</a:t>
              </a:r>
              <a:endParaRPr sz="1800">
                <a:solidFill>
                  <a:srgbClr val="3A3838"/>
                </a:solidFill>
              </a:endParaRPr>
            </a:p>
          </p:txBody>
        </p:sp>
      </p:grpSp>
      <p:grpSp>
        <p:nvGrpSpPr>
          <p:cNvPr id="569" name="Google Shape;569;p36"/>
          <p:cNvGrpSpPr/>
          <p:nvPr/>
        </p:nvGrpSpPr>
        <p:grpSpPr>
          <a:xfrm>
            <a:off x="286068" y="2678667"/>
            <a:ext cx="5509901" cy="969663"/>
            <a:chOff x="6396215" y="2408110"/>
            <a:chExt cx="5364000" cy="1748400"/>
          </a:xfrm>
        </p:grpSpPr>
        <p:sp>
          <p:nvSpPr>
            <p:cNvPr id="570" name="Google Shape;570;p36"/>
            <p:cNvSpPr/>
            <p:nvPr/>
          </p:nvSpPr>
          <p:spPr>
            <a:xfrm>
              <a:off x="6396215" y="2408110"/>
              <a:ext cx="5364000" cy="17484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6"/>
            <p:cNvSpPr/>
            <p:nvPr/>
          </p:nvSpPr>
          <p:spPr>
            <a:xfrm rot="5400000">
              <a:off x="9031206" y="235065"/>
              <a:ext cx="93900" cy="44400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6"/>
            <p:cNvSpPr txBox="1"/>
            <p:nvPr/>
          </p:nvSpPr>
          <p:spPr>
            <a:xfrm>
              <a:off x="6580423" y="2686246"/>
              <a:ext cx="4995600" cy="12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소리를 넣었는데 시뮬레이션에서 확인할 수 없어 소리가 정상출력되는지 확인해보고 싶다.</a:t>
              </a:r>
              <a:endParaRPr sz="1800">
                <a:solidFill>
                  <a:srgbClr val="3A3838"/>
                </a:solidFill>
              </a:endParaRPr>
            </a:p>
          </p:txBody>
        </p:sp>
      </p:grpSp>
      <p:grpSp>
        <p:nvGrpSpPr>
          <p:cNvPr id="573" name="Google Shape;573;p36"/>
          <p:cNvGrpSpPr/>
          <p:nvPr/>
        </p:nvGrpSpPr>
        <p:grpSpPr>
          <a:xfrm>
            <a:off x="286094" y="3802808"/>
            <a:ext cx="5509901" cy="969663"/>
            <a:chOff x="541891" y="2408110"/>
            <a:chExt cx="5364000" cy="1748400"/>
          </a:xfrm>
        </p:grpSpPr>
        <p:sp>
          <p:nvSpPr>
            <p:cNvPr id="574" name="Google Shape;574;p36"/>
            <p:cNvSpPr/>
            <p:nvPr/>
          </p:nvSpPr>
          <p:spPr>
            <a:xfrm>
              <a:off x="541891" y="2408110"/>
              <a:ext cx="5364000" cy="17484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 rot="5400000">
              <a:off x="3176882" y="235065"/>
              <a:ext cx="93900" cy="44400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6"/>
            <p:cNvSpPr txBox="1"/>
            <p:nvPr/>
          </p:nvSpPr>
          <p:spPr>
            <a:xfrm>
              <a:off x="697876" y="2660821"/>
              <a:ext cx="5052000" cy="12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Randomize의 변수타입이 USINT가 아닌</a:t>
              </a:r>
              <a:endParaRPr sz="1800">
                <a:solidFill>
                  <a:srgbClr val="3A3838"/>
                </a:solidFill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메모리가 더 큰 UDINT만 되는 이유가 궁금하다.</a:t>
              </a:r>
              <a:endParaRPr sz="1800">
                <a:solidFill>
                  <a:srgbClr val="3A3838"/>
                </a:solidFill>
              </a:endParaRPr>
            </a:p>
          </p:txBody>
        </p:sp>
      </p:grpSp>
      <p:grpSp>
        <p:nvGrpSpPr>
          <p:cNvPr id="577" name="Google Shape;577;p36"/>
          <p:cNvGrpSpPr/>
          <p:nvPr/>
        </p:nvGrpSpPr>
        <p:grpSpPr>
          <a:xfrm>
            <a:off x="6250331" y="3802767"/>
            <a:ext cx="5509901" cy="969663"/>
            <a:chOff x="6396215" y="2408110"/>
            <a:chExt cx="5364000" cy="1748400"/>
          </a:xfrm>
        </p:grpSpPr>
        <p:sp>
          <p:nvSpPr>
            <p:cNvPr id="578" name="Google Shape;578;p36"/>
            <p:cNvSpPr/>
            <p:nvPr/>
          </p:nvSpPr>
          <p:spPr>
            <a:xfrm>
              <a:off x="6396215" y="2408110"/>
              <a:ext cx="5364000" cy="17484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 rot="5400000">
              <a:off x="9031206" y="235065"/>
              <a:ext cx="93900" cy="44400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6"/>
            <p:cNvSpPr txBox="1"/>
            <p:nvPr/>
          </p:nvSpPr>
          <p:spPr>
            <a:xfrm>
              <a:off x="6580423" y="2686246"/>
              <a:ext cx="4995600" cy="12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팀원과 의견충돌이 나며 좋은 아이디어를 내는</a:t>
              </a:r>
              <a:endParaRPr sz="1800">
                <a:solidFill>
                  <a:srgbClr val="3A3838"/>
                </a:solidFill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협업이 하고싶은데 일이 너무 잘 풀려버렸다.</a:t>
              </a:r>
              <a:endParaRPr sz="1800">
                <a:solidFill>
                  <a:srgbClr val="3A3838"/>
                </a:solidFill>
              </a:endParaRPr>
            </a:p>
          </p:txBody>
        </p:sp>
      </p:grpSp>
      <p:grpSp>
        <p:nvGrpSpPr>
          <p:cNvPr id="581" name="Google Shape;581;p36"/>
          <p:cNvGrpSpPr/>
          <p:nvPr/>
        </p:nvGrpSpPr>
        <p:grpSpPr>
          <a:xfrm>
            <a:off x="6250331" y="4926870"/>
            <a:ext cx="5509901" cy="969663"/>
            <a:chOff x="541891" y="2408110"/>
            <a:chExt cx="5364000" cy="1748400"/>
          </a:xfrm>
        </p:grpSpPr>
        <p:sp>
          <p:nvSpPr>
            <p:cNvPr id="582" name="Google Shape;582;p36"/>
            <p:cNvSpPr/>
            <p:nvPr/>
          </p:nvSpPr>
          <p:spPr>
            <a:xfrm>
              <a:off x="541891" y="2408110"/>
              <a:ext cx="5364000" cy="17484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6"/>
            <p:cNvSpPr/>
            <p:nvPr/>
          </p:nvSpPr>
          <p:spPr>
            <a:xfrm rot="5400000">
              <a:off x="3176882" y="235065"/>
              <a:ext cx="93900" cy="444000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6"/>
            <p:cNvSpPr txBox="1"/>
            <p:nvPr/>
          </p:nvSpPr>
          <p:spPr>
            <a:xfrm>
              <a:off x="697876" y="2660821"/>
              <a:ext cx="5052000" cy="12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아주 가끔 도착지점에서 생성되는</a:t>
              </a:r>
              <a:endParaRPr sz="1800">
                <a:solidFill>
                  <a:srgbClr val="3A3838"/>
                </a:solidFill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클레이가 있는데 버그의 원인이 파악 안 된다.</a:t>
              </a:r>
              <a:endParaRPr sz="1800">
                <a:solidFill>
                  <a:srgbClr val="3A3838"/>
                </a:solidFill>
              </a:endParaRPr>
            </a:p>
          </p:txBody>
        </p:sp>
      </p:grpSp>
      <p:grpSp>
        <p:nvGrpSpPr>
          <p:cNvPr id="585" name="Google Shape;585;p36"/>
          <p:cNvGrpSpPr/>
          <p:nvPr/>
        </p:nvGrpSpPr>
        <p:grpSpPr>
          <a:xfrm>
            <a:off x="286068" y="4926867"/>
            <a:ext cx="5509901" cy="969663"/>
            <a:chOff x="6396215" y="2408110"/>
            <a:chExt cx="5364000" cy="1748400"/>
          </a:xfrm>
        </p:grpSpPr>
        <p:sp>
          <p:nvSpPr>
            <p:cNvPr id="586" name="Google Shape;586;p36"/>
            <p:cNvSpPr/>
            <p:nvPr/>
          </p:nvSpPr>
          <p:spPr>
            <a:xfrm>
              <a:off x="6396215" y="2408110"/>
              <a:ext cx="5364000" cy="174840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6"/>
            <p:cNvSpPr/>
            <p:nvPr/>
          </p:nvSpPr>
          <p:spPr>
            <a:xfrm rot="5400000">
              <a:off x="9031206" y="235065"/>
              <a:ext cx="93900" cy="4440000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6"/>
            <p:cNvSpPr txBox="1"/>
            <p:nvPr/>
          </p:nvSpPr>
          <p:spPr>
            <a:xfrm>
              <a:off x="6580423" y="2686246"/>
              <a:ext cx="4995600" cy="12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3A3838"/>
                  </a:solidFill>
                </a:rPr>
                <a:t>생각하는대로 다 만들어져서 타임차트를 작성하거나 사용할 일이 없었다.</a:t>
              </a:r>
              <a:endParaRPr sz="1800">
                <a:solidFill>
                  <a:srgbClr val="3A3838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7"/>
          <p:cNvSpPr txBox="1"/>
          <p:nvPr/>
        </p:nvSpPr>
        <p:spPr>
          <a:xfrm>
            <a:off x="1524000" y="2555530"/>
            <a:ext cx="9144000" cy="11161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6000"/>
              <a:buFont typeface="Arial"/>
              <a:buNone/>
            </a:pPr>
            <a:r>
              <a:rPr lang="ko-KR" sz="600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b="23907" l="0" r="27522" t="0"/>
          <a:stretch/>
        </p:blipFill>
        <p:spPr>
          <a:xfrm flipH="1" rot="10800000">
            <a:off x="7546066" y="-1"/>
            <a:ext cx="4645934" cy="329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1"/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2" name="Google Shape;152;p21"/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 차</a:t>
              </a:r>
              <a:endParaRPr/>
            </a:p>
          </p:txBody>
        </p:sp>
        <p:sp>
          <p:nvSpPr>
            <p:cNvPr id="153" name="Google Shape;153;p21"/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4" name="Google Shape;154;p21"/>
          <p:cNvGrpSpPr/>
          <p:nvPr/>
        </p:nvGrpSpPr>
        <p:grpSpPr>
          <a:xfrm>
            <a:off x="6242110" y="2376079"/>
            <a:ext cx="4686705" cy="584775"/>
            <a:chOff x="6242110" y="2376079"/>
            <a:chExt cx="4388983" cy="584775"/>
          </a:xfrm>
        </p:grpSpPr>
        <p:sp>
          <p:nvSpPr>
            <p:cNvPr id="155" name="Google Shape;155;p21"/>
            <p:cNvSpPr txBox="1"/>
            <p:nvPr/>
          </p:nvSpPr>
          <p:spPr>
            <a:xfrm>
              <a:off x="6958025" y="2514579"/>
              <a:ext cx="36730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/>
            </a:p>
          </p:txBody>
        </p:sp>
        <p:sp>
          <p:nvSpPr>
            <p:cNvPr id="156" name="Google Shape;156;p21"/>
            <p:cNvSpPr txBox="1"/>
            <p:nvPr/>
          </p:nvSpPr>
          <p:spPr>
            <a:xfrm>
              <a:off x="6242110" y="2376079"/>
              <a:ext cx="7716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21"/>
          <p:cNvGrpSpPr/>
          <p:nvPr/>
        </p:nvGrpSpPr>
        <p:grpSpPr>
          <a:xfrm>
            <a:off x="6242109" y="3136604"/>
            <a:ext cx="4185695" cy="585000"/>
            <a:chOff x="6242109" y="3974691"/>
            <a:chExt cx="4185695" cy="585000"/>
          </a:xfrm>
        </p:grpSpPr>
        <p:sp>
          <p:nvSpPr>
            <p:cNvPr id="158" name="Google Shape;158;p21"/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절차 및 방법</a:t>
              </a:r>
              <a:endParaRPr/>
            </a:p>
          </p:txBody>
        </p:sp>
        <p:sp>
          <p:nvSpPr>
            <p:cNvPr id="159" name="Google Shape;159;p21"/>
            <p:cNvSpPr txBox="1"/>
            <p:nvPr/>
          </p:nvSpPr>
          <p:spPr>
            <a:xfrm>
              <a:off x="6242109" y="3974691"/>
              <a:ext cx="764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-KR" sz="3200">
                  <a:solidFill>
                    <a:srgbClr val="3378C8"/>
                  </a:solidFill>
                </a:rPr>
                <a:t>2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21"/>
          <p:cNvGrpSpPr/>
          <p:nvPr/>
        </p:nvGrpSpPr>
        <p:grpSpPr>
          <a:xfrm>
            <a:off x="6241909" y="3897347"/>
            <a:ext cx="3256584" cy="585000"/>
            <a:chOff x="6242109" y="4773997"/>
            <a:chExt cx="3256584" cy="585000"/>
          </a:xfrm>
        </p:grpSpPr>
        <p:sp>
          <p:nvSpPr>
            <p:cNvPr id="161" name="Google Shape;161;p21"/>
            <p:cNvSpPr txBox="1"/>
            <p:nvPr/>
          </p:nvSpPr>
          <p:spPr>
            <a:xfrm>
              <a:off x="7013793" y="4917846"/>
              <a:ext cx="2484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62" name="Google Shape;162;p21"/>
            <p:cNvSpPr txBox="1"/>
            <p:nvPr/>
          </p:nvSpPr>
          <p:spPr>
            <a:xfrm>
              <a:off x="6242109" y="4773997"/>
              <a:ext cx="764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-KR" sz="3200">
                  <a:solidFill>
                    <a:srgbClr val="3378C8"/>
                  </a:solidFill>
                </a:rPr>
                <a:t>3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21"/>
          <p:cNvGrpSpPr/>
          <p:nvPr/>
        </p:nvGrpSpPr>
        <p:grpSpPr>
          <a:xfrm>
            <a:off x="6242109" y="4658104"/>
            <a:ext cx="3976584" cy="585000"/>
            <a:chOff x="6242109" y="5573304"/>
            <a:chExt cx="3976584" cy="585000"/>
          </a:xfrm>
        </p:grpSpPr>
        <p:sp>
          <p:nvSpPr>
            <p:cNvPr id="164" name="Google Shape;164;p21"/>
            <p:cNvSpPr txBox="1"/>
            <p:nvPr/>
          </p:nvSpPr>
          <p:spPr>
            <a:xfrm>
              <a:off x="7013793" y="5718935"/>
              <a:ext cx="3204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의견</a:t>
              </a:r>
              <a:endParaRPr/>
            </a:p>
          </p:txBody>
        </p:sp>
        <p:sp>
          <p:nvSpPr>
            <p:cNvPr id="165" name="Google Shape;165;p21"/>
            <p:cNvSpPr txBox="1"/>
            <p:nvPr/>
          </p:nvSpPr>
          <p:spPr>
            <a:xfrm>
              <a:off x="6242109" y="5573304"/>
              <a:ext cx="7644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-KR" sz="3200">
                  <a:solidFill>
                    <a:srgbClr val="3378C8"/>
                  </a:solidFill>
                </a:rPr>
                <a:t>4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21"/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42684" y="4289182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73038" y="1555170"/>
            <a:ext cx="233362" cy="23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700000">
            <a:off x="11933337" y="302760"/>
            <a:ext cx="343679" cy="34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2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77" name="Google Shape;177;p22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22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/>
            </a:p>
          </p:txBody>
        </p:sp>
        <p:sp>
          <p:nvSpPr>
            <p:cNvPr id="179" name="Google Shape;179;p22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0" name="Google Shape;180;p22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38319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90202" y="3164584"/>
            <a:ext cx="178594" cy="17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327648">
            <a:off x="386995" y="5443343"/>
            <a:ext cx="186904" cy="20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9">
            <a:alphaModFix/>
          </a:blip>
          <a:srcRect b="0" l="44921" r="0" t="0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10">
            <a:alphaModFix/>
          </a:blip>
          <a:srcRect b="0" l="45412" r="0" t="0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5934670"/>
            <a:ext cx="12192000" cy="9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672484" y="2240918"/>
            <a:ext cx="149373" cy="149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2"/>
          <p:cNvGrpSpPr/>
          <p:nvPr/>
        </p:nvGrpSpPr>
        <p:grpSpPr>
          <a:xfrm>
            <a:off x="7339014" y="1556804"/>
            <a:ext cx="2122307" cy="4620077"/>
            <a:chOff x="7348911" y="2344962"/>
            <a:chExt cx="2122307" cy="3832181"/>
          </a:xfrm>
        </p:grpSpPr>
        <p:grpSp>
          <p:nvGrpSpPr>
            <p:cNvPr id="192" name="Google Shape;192;p22"/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</p:grpSpPr>
          <p:sp>
            <p:nvSpPr>
              <p:cNvPr id="193" name="Google Shape;193;p22"/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rotWithShape="0" algn="ctr" sy="102000">
                  <a:srgbClr val="FFD85C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2"/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22"/>
            <p:cNvGrpSpPr/>
            <p:nvPr/>
          </p:nvGrpSpPr>
          <p:grpSpPr>
            <a:xfrm>
              <a:off x="8192766" y="2344962"/>
              <a:ext cx="418718" cy="380422"/>
              <a:chOff x="427587" y="2066948"/>
              <a:chExt cx="912263" cy="828829"/>
            </a:xfrm>
          </p:grpSpPr>
          <p:sp>
            <p:nvSpPr>
              <p:cNvPr id="196" name="Google Shape;196;p22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D85C"/>
              </a:solidFill>
              <a:ln cap="flat" cmpd="sng" w="12700">
                <a:solidFill>
                  <a:srgbClr val="FFD8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2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FFD85C">
                      <a:alpha val="38823"/>
                    </a:srgbClr>
                  </a:gs>
                  <a:gs pos="69000">
                    <a:srgbClr val="FFFFFF">
                      <a:alpha val="33725"/>
                    </a:srgbClr>
                  </a:gs>
                  <a:gs pos="100000">
                    <a:srgbClr val="FFFFFF">
                      <a:alpha val="33725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2"/>
              <p:cNvSpPr txBox="1"/>
              <p:nvPr/>
            </p:nvSpPr>
            <p:spPr>
              <a:xfrm>
                <a:off x="616568" y="2271884"/>
                <a:ext cx="557100" cy="44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22"/>
            <p:cNvSpPr txBox="1"/>
            <p:nvPr/>
          </p:nvSpPr>
          <p:spPr>
            <a:xfrm>
              <a:off x="7557944" y="3060042"/>
              <a:ext cx="17043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b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구조</a:t>
              </a:r>
              <a:endParaRPr b="1" sz="1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22"/>
          <p:cNvGrpSpPr/>
          <p:nvPr/>
        </p:nvGrpSpPr>
        <p:grpSpPr>
          <a:xfrm>
            <a:off x="491900" y="1556804"/>
            <a:ext cx="2122308" cy="4620077"/>
            <a:chOff x="501797" y="2344962"/>
            <a:chExt cx="2122308" cy="3832181"/>
          </a:xfrm>
        </p:grpSpPr>
        <p:grpSp>
          <p:nvGrpSpPr>
            <p:cNvPr id="201" name="Google Shape;201;p22"/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p22"/>
            <p:cNvSpPr txBox="1"/>
            <p:nvPr/>
          </p:nvSpPr>
          <p:spPr>
            <a:xfrm>
              <a:off x="710830" y="3060042"/>
              <a:ext cx="1704300" cy="8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주제 및 선정 배경, </a:t>
              </a:r>
              <a:b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기획의도</a:t>
              </a:r>
              <a:endParaRPr/>
            </a:p>
          </p:txBody>
        </p:sp>
        <p:grpSp>
          <p:nvGrpSpPr>
            <p:cNvPr id="205" name="Google Shape;205;p22"/>
            <p:cNvGrpSpPr/>
            <p:nvPr/>
          </p:nvGrpSpPr>
          <p:grpSpPr>
            <a:xfrm>
              <a:off x="1388467" y="2344962"/>
              <a:ext cx="418718" cy="380422"/>
              <a:chOff x="427587" y="2066948"/>
              <a:chExt cx="912263" cy="828829"/>
            </a:xfrm>
          </p:grpSpPr>
          <p:sp>
            <p:nvSpPr>
              <p:cNvPr id="206" name="Google Shape;206;p22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2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2"/>
              <p:cNvSpPr txBox="1"/>
              <p:nvPr/>
            </p:nvSpPr>
            <p:spPr>
              <a:xfrm>
                <a:off x="616568" y="2271884"/>
                <a:ext cx="557100" cy="44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" name="Google Shape;209;p22"/>
            <p:cNvSpPr txBox="1"/>
            <p:nvPr/>
          </p:nvSpPr>
          <p:spPr>
            <a:xfrm>
              <a:off x="501797" y="4221955"/>
              <a:ext cx="2122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수업 중 배운 대부분 기능을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실습하고 익힐 수 있는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선정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0" name="Google Shape;210;p22"/>
            <p:cNvCxnSpPr/>
            <p:nvPr/>
          </p:nvCxnSpPr>
          <p:spPr>
            <a:xfrm>
              <a:off x="1458728" y="3950403"/>
              <a:ext cx="208500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1" name="Google Shape;211;p22"/>
          <p:cNvGrpSpPr/>
          <p:nvPr/>
        </p:nvGrpSpPr>
        <p:grpSpPr>
          <a:xfrm>
            <a:off x="2774272" y="1556804"/>
            <a:ext cx="2122307" cy="4620077"/>
            <a:chOff x="2784169" y="2344962"/>
            <a:chExt cx="2122307" cy="3832181"/>
          </a:xfrm>
        </p:grpSpPr>
        <p:grpSp>
          <p:nvGrpSpPr>
            <p:cNvPr id="212" name="Google Shape;212;p22"/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</p:grpSpPr>
          <p:sp>
            <p:nvSpPr>
              <p:cNvPr id="213" name="Google Shape;213;p22"/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rotWithShape="0" algn="ctr" sy="102000">
                  <a:srgbClr val="FFD85C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22"/>
            <p:cNvGrpSpPr/>
            <p:nvPr/>
          </p:nvGrpSpPr>
          <p:grpSpPr>
            <a:xfrm>
              <a:off x="3677916" y="2344962"/>
              <a:ext cx="418718" cy="380422"/>
              <a:chOff x="427587" y="2066948"/>
              <a:chExt cx="912263" cy="828829"/>
            </a:xfrm>
          </p:grpSpPr>
          <p:sp>
            <p:nvSpPr>
              <p:cNvPr id="216" name="Google Shape;216;p22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D85C"/>
              </a:solidFill>
              <a:ln cap="flat" cmpd="sng" w="12700">
                <a:solidFill>
                  <a:srgbClr val="FFD8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FFD85C">
                      <a:alpha val="38823"/>
                    </a:srgbClr>
                  </a:gs>
                  <a:gs pos="69000">
                    <a:srgbClr val="FFFFFF">
                      <a:alpha val="33725"/>
                    </a:srgbClr>
                  </a:gs>
                  <a:gs pos="100000">
                    <a:srgbClr val="FFFFFF">
                      <a:alpha val="33725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2"/>
              <p:cNvSpPr txBox="1"/>
              <p:nvPr/>
            </p:nvSpPr>
            <p:spPr>
              <a:xfrm>
                <a:off x="616568" y="2271884"/>
                <a:ext cx="557100" cy="44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9" name="Google Shape;219;p22"/>
            <p:cNvSpPr txBox="1"/>
            <p:nvPr/>
          </p:nvSpPr>
          <p:spPr>
            <a:xfrm>
              <a:off x="2993202" y="3060042"/>
              <a:ext cx="17043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b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-KR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내용 </a:t>
              </a:r>
              <a:endParaRPr/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2784172" y="4182768"/>
              <a:ext cx="2122200" cy="5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접점, 펑션/펑션블록, HMI를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활용하여 클레이사격 게임을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제작하여 배포한다.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1" name="Google Shape;221;p22"/>
            <p:cNvCxnSpPr/>
            <p:nvPr/>
          </p:nvCxnSpPr>
          <p:spPr>
            <a:xfrm>
              <a:off x="3741103" y="3897878"/>
              <a:ext cx="208500" cy="0"/>
            </a:xfrm>
            <a:prstGeom prst="straightConnector1">
              <a:avLst/>
            </a:prstGeom>
            <a:noFill/>
            <a:ln cap="flat" cmpd="sng" w="19050">
              <a:solidFill>
                <a:srgbClr val="FFD85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2" name="Google Shape;222;p22"/>
          <p:cNvGrpSpPr/>
          <p:nvPr/>
        </p:nvGrpSpPr>
        <p:grpSpPr>
          <a:xfrm>
            <a:off x="5054375" y="1556804"/>
            <a:ext cx="2124575" cy="4620077"/>
            <a:chOff x="5064272" y="2344962"/>
            <a:chExt cx="2124575" cy="3832181"/>
          </a:xfrm>
        </p:grpSpPr>
        <p:grpSp>
          <p:nvGrpSpPr>
            <p:cNvPr id="223" name="Google Shape;223;p22"/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</p:grpSpPr>
          <p:sp>
            <p:nvSpPr>
              <p:cNvPr id="224" name="Google Shape;224;p22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2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22"/>
            <p:cNvGrpSpPr/>
            <p:nvPr/>
          </p:nvGrpSpPr>
          <p:grpSpPr>
            <a:xfrm>
              <a:off x="5913116" y="2344962"/>
              <a:ext cx="418718" cy="380422"/>
              <a:chOff x="427587" y="2066948"/>
              <a:chExt cx="912263" cy="828829"/>
            </a:xfrm>
          </p:grpSpPr>
          <p:sp>
            <p:nvSpPr>
              <p:cNvPr id="227" name="Google Shape;227;p22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2"/>
              <p:cNvSpPr txBox="1"/>
              <p:nvPr/>
            </p:nvSpPr>
            <p:spPr>
              <a:xfrm>
                <a:off x="616568" y="2271884"/>
                <a:ext cx="557100" cy="44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" name="Google Shape;230;p22"/>
            <p:cNvSpPr txBox="1"/>
            <p:nvPr/>
          </p:nvSpPr>
          <p:spPr>
            <a:xfrm>
              <a:off x="5275573" y="3060042"/>
              <a:ext cx="1704300" cy="5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 장비 및</a:t>
              </a:r>
              <a:b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재료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22"/>
            <p:cNvSpPr txBox="1"/>
            <p:nvPr/>
          </p:nvSpPr>
          <p:spPr>
            <a:xfrm>
              <a:off x="5064272" y="4208954"/>
              <a:ext cx="21222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PLC : XG500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HMI : XP-Builder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2" name="Google Shape;232;p22"/>
            <p:cNvCxnSpPr/>
            <p:nvPr/>
          </p:nvCxnSpPr>
          <p:spPr>
            <a:xfrm>
              <a:off x="6021203" y="3897879"/>
              <a:ext cx="208500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3" name="Google Shape;233;p22"/>
          <p:cNvGrpSpPr/>
          <p:nvPr/>
        </p:nvGrpSpPr>
        <p:grpSpPr>
          <a:xfrm>
            <a:off x="9616850" y="1556804"/>
            <a:ext cx="2126843" cy="4620077"/>
            <a:chOff x="9626747" y="2344962"/>
            <a:chExt cx="2126843" cy="3832181"/>
          </a:xfrm>
        </p:grpSpPr>
        <p:grpSp>
          <p:nvGrpSpPr>
            <p:cNvPr id="234" name="Google Shape;234;p22"/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" name="Google Shape;237;p22"/>
            <p:cNvGrpSpPr/>
            <p:nvPr/>
          </p:nvGrpSpPr>
          <p:grpSpPr>
            <a:xfrm>
              <a:off x="10477859" y="2344962"/>
              <a:ext cx="418718" cy="380422"/>
              <a:chOff x="427587" y="2066948"/>
              <a:chExt cx="912263" cy="828829"/>
            </a:xfrm>
          </p:grpSpPr>
          <p:sp>
            <p:nvSpPr>
              <p:cNvPr id="238" name="Google Shape;238;p22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2"/>
              <p:cNvSpPr txBox="1"/>
              <p:nvPr/>
            </p:nvSpPr>
            <p:spPr>
              <a:xfrm>
                <a:off x="616568" y="2271884"/>
                <a:ext cx="557100" cy="44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" name="Google Shape;241;p22"/>
            <p:cNvSpPr txBox="1"/>
            <p:nvPr/>
          </p:nvSpPr>
          <p:spPr>
            <a:xfrm>
              <a:off x="9833059" y="3060042"/>
              <a:ext cx="1704300" cy="5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활용방안 및</a:t>
              </a:r>
              <a:b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ko-KR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 효과</a:t>
              </a:r>
              <a:endParaRPr/>
            </a:p>
          </p:txBody>
        </p:sp>
        <p:sp>
          <p:nvSpPr>
            <p:cNvPr id="242" name="Google Shape;242;p22"/>
            <p:cNvSpPr txBox="1"/>
            <p:nvPr/>
          </p:nvSpPr>
          <p:spPr>
            <a:xfrm>
              <a:off x="9626747" y="4146000"/>
              <a:ext cx="2122200" cy="10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PLC LD작도와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HMI 화면작도,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알고리즘 등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자동 공정제어 개발자의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역량을 나타낼수있는 프로젝트로 활용된다.</a:t>
              </a:r>
              <a:endParaRPr b="1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3" name="Google Shape;243;p22"/>
            <p:cNvCxnSpPr/>
            <p:nvPr/>
          </p:nvCxnSpPr>
          <p:spPr>
            <a:xfrm>
              <a:off x="10583678" y="3897880"/>
              <a:ext cx="208500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4" name="Google Shape;244;p22"/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descr="EMB0000378c3f3d" id="245" name="Google Shape;245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4">
            <a:alphaModFix/>
          </a:blip>
          <a:srcRect b="0" l="0" r="36132" t="4365"/>
          <a:stretch/>
        </p:blipFill>
        <p:spPr>
          <a:xfrm flipH="1" rot="-5400000">
            <a:off x="-70596" y="5743970"/>
            <a:ext cx="1184627" cy="104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5">
            <a:alphaModFix/>
          </a:blip>
          <a:srcRect b="36588" l="0" r="16078" t="0"/>
          <a:stretch/>
        </p:blipFill>
        <p:spPr>
          <a:xfrm rot="-5400000">
            <a:off x="8716891" y="2969799"/>
            <a:ext cx="4528064" cy="242215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376102" y="333243"/>
            <a:ext cx="5948498" cy="831300"/>
            <a:chOff x="376102" y="333243"/>
            <a:chExt cx="5948498" cy="831300"/>
          </a:xfrm>
        </p:grpSpPr>
        <p:sp>
          <p:nvSpPr>
            <p:cNvPr id="256" name="Google Shape;256;p23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23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절차 및 방법</a:t>
              </a:r>
              <a:endParaRPr/>
            </a:p>
          </p:txBody>
        </p:sp>
        <p:sp>
          <p:nvSpPr>
            <p:cNvPr id="258" name="Google Shape;258;p23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2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9" name="Google Shape;259;p23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0" y="1423761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3"/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descr="EMB0000378c3f3d" id="261" name="Google Shape;261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2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9625" y="5477900"/>
            <a:ext cx="124936" cy="12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10">
            <a:alphaModFix/>
          </a:blip>
          <a:srcRect b="0" l="0" r="21887" t="28176"/>
          <a:stretch/>
        </p:blipFill>
        <p:spPr>
          <a:xfrm>
            <a:off x="412577" y="2109590"/>
            <a:ext cx="11366849" cy="414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4">
            <a:alphaModFix/>
          </a:blip>
          <a:srcRect b="11486" l="0" r="5078" t="0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24"/>
          <p:cNvGrpSpPr/>
          <p:nvPr/>
        </p:nvGrpSpPr>
        <p:grpSpPr>
          <a:xfrm>
            <a:off x="376112" y="333254"/>
            <a:ext cx="6787969" cy="831300"/>
            <a:chOff x="376102" y="333243"/>
            <a:chExt cx="5948619" cy="831300"/>
          </a:xfrm>
        </p:grpSpPr>
        <p:sp>
          <p:nvSpPr>
            <p:cNvPr id="275" name="Google Shape;275;p24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24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 - </a:t>
              </a: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시연영상</a:t>
              </a:r>
              <a:endParaRPr/>
            </a:p>
          </p:txBody>
        </p:sp>
        <p:sp>
          <p:nvSpPr>
            <p:cNvPr id="277" name="Google Shape;277;p24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8" name="Google Shape;278;p24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83512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4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24"/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descr="EMB0000378c3f3d" id="283" name="Google Shape;283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그래픽 업데이트 및 시연영상 답게 편집을 최소화함.&#10;캐릭터와 총구섬광이 예뻐짐." id="285" name="Google Shape;285;p24" title="HMI와 PLC로 만든 클레이사격 게임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5508" y="1488588"/>
            <a:ext cx="9046130" cy="50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/>
        </p:nvSpPr>
        <p:spPr>
          <a:xfrm>
            <a:off x="10165650" y="5673625"/>
            <a:ext cx="167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영상링크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5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295" name="Google Shape;295;p25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8" name="Google Shape;298;p25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83512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376100" y="1501772"/>
            <a:ext cx="11367000" cy="387600"/>
          </a:xfrm>
          <a:prstGeom prst="roundRect">
            <a:avLst>
              <a:gd fmla="val 16667" name="adj"/>
            </a:avLst>
          </a:prstGeom>
          <a:solidFill>
            <a:schemeClr val="lt1">
              <a:alpha val="84710"/>
            </a:schemeClr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사격기능 설계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304" name="Google Shape;304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075" y="1990312"/>
            <a:ext cx="11366998" cy="289932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 txBox="1"/>
          <p:nvPr/>
        </p:nvSpPr>
        <p:spPr>
          <a:xfrm>
            <a:off x="376075" y="4990550"/>
            <a:ext cx="113670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설계의 이유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‘오른쪽사격’ 양변환검출접점을 통해 마우스를 꾹 누를 때 ON이 되어, 득점이 일어나는 버그현상을 예방했습니다.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트러블 슈팅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</a:rPr>
              <a:t>총구섬광이 표시되지 않아서 TRTG 리트리거블타이머를 통해 0.2초동안 ‘총격파티클_오른쪽’을 ON 시키도록 하여서 육안과 모니터 FPS으로 총구섬광을 확인할 수 있게 해결했습니다.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308" name="Google Shape;308;p25" title="총알 - Clipchamp로 제작 (1).gif"/>
          <p:cNvPicPr preferRelativeResize="0"/>
          <p:nvPr/>
        </p:nvPicPr>
        <p:blipFill rotWithShape="1">
          <a:blip r:embed="rId10">
            <a:alphaModFix/>
          </a:blip>
          <a:srcRect b="24419" l="22425" r="15230" t="0"/>
          <a:stretch/>
        </p:blipFill>
        <p:spPr>
          <a:xfrm>
            <a:off x="9600125" y="3369596"/>
            <a:ext cx="1242475" cy="11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26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17" name="Google Shape;317;p26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8" name="Google Shape;318;p26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19" name="Google Shape;319;p26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0" name="Google Shape;320;p26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chemeClr val="lt1">
              <a:alpha val="84710"/>
            </a:schemeClr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접시비행 설계 (커스텀펑션블록 ‘Randomize’)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26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326" name="Google Shape;326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" name="Google Shape;328;p26" title="랜더마이즈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500" y="1946325"/>
            <a:ext cx="11367000" cy="279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 title="랜더마이즈 변수타입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2488" y="4774088"/>
            <a:ext cx="96869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7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7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38" name="Google Shape;338;p27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27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40" name="Google Shape;340;p27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1" name="Google Shape;341;p27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7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7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chemeClr val="lt1">
              <a:alpha val="84710"/>
            </a:schemeClr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접시비행 설계 </a:t>
            </a:r>
            <a:r>
              <a:rPr lang="ko-KR" sz="1800">
                <a:solidFill>
                  <a:schemeClr val="dk1"/>
                </a:solidFill>
              </a:rPr>
              <a:t>(‘Randomize’로 클레이 패턴 랜덤화)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27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27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347" name="Google Shape;347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9" name="Google Shape;349;p27" title="랜덤상수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500" y="1990300"/>
            <a:ext cx="7640598" cy="453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09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8"/>
          <p:cNvPicPr preferRelativeResize="0"/>
          <p:nvPr/>
        </p:nvPicPr>
        <p:blipFill rotWithShape="1">
          <a:blip r:embed="rId4">
            <a:alphaModFix/>
          </a:blip>
          <a:srcRect b="11488" l="0" r="5078" t="0"/>
          <a:stretch/>
        </p:blipFill>
        <p:spPr>
          <a:xfrm>
            <a:off x="7589261" y="4695449"/>
            <a:ext cx="4602738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8"/>
          <p:cNvSpPr/>
          <p:nvPr/>
        </p:nvSpPr>
        <p:spPr>
          <a:xfrm rot="10800000">
            <a:off x="174299" y="70770"/>
            <a:ext cx="12017700" cy="1221000"/>
          </a:xfrm>
          <a:prstGeom prst="round1Rect">
            <a:avLst>
              <a:gd fmla="val 23799" name="adj"/>
            </a:avLst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28"/>
          <p:cNvGrpSpPr/>
          <p:nvPr/>
        </p:nvGrpSpPr>
        <p:grpSpPr>
          <a:xfrm>
            <a:off x="376102" y="333243"/>
            <a:ext cx="5948619" cy="831300"/>
            <a:chOff x="376102" y="333243"/>
            <a:chExt cx="5948619" cy="831300"/>
          </a:xfrm>
        </p:grpSpPr>
        <p:sp>
          <p:nvSpPr>
            <p:cNvPr id="358" name="Google Shape;358;p28"/>
            <p:cNvSpPr txBox="1"/>
            <p:nvPr/>
          </p:nvSpPr>
          <p:spPr>
            <a:xfrm>
              <a:off x="1461721" y="366114"/>
              <a:ext cx="2252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p28"/>
            <p:cNvSpPr txBox="1"/>
            <p:nvPr/>
          </p:nvSpPr>
          <p:spPr>
            <a:xfrm>
              <a:off x="1461721" y="585057"/>
              <a:ext cx="4863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360" name="Google Shape;360;p28"/>
            <p:cNvSpPr txBox="1"/>
            <p:nvPr/>
          </p:nvSpPr>
          <p:spPr>
            <a:xfrm>
              <a:off x="376102" y="333243"/>
              <a:ext cx="1266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-KR" sz="5400">
                  <a:solidFill>
                    <a:srgbClr val="3378C8"/>
                  </a:solidFill>
                </a:rPr>
                <a:t>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" name="Google Shape;361;p28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 flipH="1">
            <a:off x="0" y="1374074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0" y="0"/>
            <a:ext cx="1336800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412500" y="1482825"/>
            <a:ext cx="11367000" cy="434400"/>
          </a:xfrm>
          <a:prstGeom prst="roundRect">
            <a:avLst>
              <a:gd fmla="val 16667" name="adj"/>
            </a:avLst>
          </a:prstGeom>
          <a:solidFill>
            <a:schemeClr val="lt1">
              <a:alpha val="84710"/>
            </a:schemeClr>
          </a:solidFill>
          <a:ln>
            <a:noFill/>
          </a:ln>
          <a:effectLst>
            <a:outerShdw blurRad="76200" rotWithShape="0" algn="ctr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접시비행 설계 (‘Randomize’로 클레이 패턴 랜덤화)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8"/>
          <p:cNvPicPr preferRelativeResize="0"/>
          <p:nvPr/>
        </p:nvPicPr>
        <p:blipFill rotWithShape="1">
          <a:blip r:embed="rId6">
            <a:alphaModFix/>
          </a:blip>
          <a:srcRect b="17803" l="0" r="0" t="0"/>
          <a:stretch/>
        </p:blipFill>
        <p:spPr>
          <a:xfrm rot="5400000">
            <a:off x="-476502" y="2466799"/>
            <a:ext cx="1438703" cy="4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8"/>
          <p:cNvGrpSpPr/>
          <p:nvPr/>
        </p:nvGrpSpPr>
        <p:grpSpPr>
          <a:xfrm>
            <a:off x="10667186" y="6577052"/>
            <a:ext cx="1075752" cy="150822"/>
            <a:chOff x="921102" y="6027409"/>
            <a:chExt cx="2680001" cy="375740"/>
          </a:xfrm>
        </p:grpSpPr>
        <p:pic>
          <p:nvPicPr>
            <p:cNvPr descr="EMB0000378c3f3d" id="367" name="Google Shape;367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20865" y="6027409"/>
              <a:ext cx="1180238" cy="37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p28" title="클레이비행속도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500" y="1990300"/>
            <a:ext cx="9930676" cy="45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